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202" r:id="rId1"/>
  </p:sldMasterIdLst>
  <p:notesMasterIdLst>
    <p:notesMasterId r:id="rId16"/>
  </p:notesMasterIdLst>
  <p:sldIdLst>
    <p:sldId id="256" r:id="rId2"/>
    <p:sldId id="257" r:id="rId3"/>
    <p:sldId id="266" r:id="rId4"/>
    <p:sldId id="258" r:id="rId5"/>
    <p:sldId id="267" r:id="rId6"/>
    <p:sldId id="264" r:id="rId7"/>
    <p:sldId id="271" r:id="rId8"/>
    <p:sldId id="272" r:id="rId9"/>
    <p:sldId id="263" r:id="rId10"/>
    <p:sldId id="270" r:id="rId11"/>
    <p:sldId id="273" r:id="rId12"/>
    <p:sldId id="261" r:id="rId13"/>
    <p:sldId id="262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C56AFB-59CE-4242-998B-27B1826E95AD}" type="doc">
      <dgm:prSet loTypeId="urn:microsoft.com/office/officeart/2008/layout/NameandTitleOrganizationalChart" loCatId="hierarchy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16987F9-7AE0-4179-9410-DD84D441FA75}">
      <dgm:prSet phldrT="[Text]"/>
      <dgm:spPr/>
      <dgm:t>
        <a:bodyPr/>
        <a:lstStyle/>
        <a:p>
          <a:r>
            <a:rPr lang="en-US" dirty="0"/>
            <a:t>Webcam/Video File</a:t>
          </a:r>
        </a:p>
      </dgm:t>
    </dgm:pt>
    <dgm:pt modelId="{07DEFC8B-6626-4A52-B4CD-BEA6DD64C7EB}" type="parTrans" cxnId="{9739E22E-8273-46C9-A187-BEF21CD888C2}">
      <dgm:prSet/>
      <dgm:spPr/>
      <dgm:t>
        <a:bodyPr/>
        <a:lstStyle/>
        <a:p>
          <a:endParaRPr lang="en-US"/>
        </a:p>
      </dgm:t>
    </dgm:pt>
    <dgm:pt modelId="{D95D21C4-028F-4D4B-930E-A0105A81057C}" type="sibTrans" cxnId="{9739E22E-8273-46C9-A187-BEF21CD888C2}">
      <dgm:prSet/>
      <dgm:spPr/>
      <dgm:t>
        <a:bodyPr/>
        <a:lstStyle/>
        <a:p>
          <a:endParaRPr lang="en-US"/>
        </a:p>
      </dgm:t>
    </dgm:pt>
    <dgm:pt modelId="{A7119EB2-44E1-4FD4-B469-AC4EB89F65ED}">
      <dgm:prSet phldrT="[Text]"/>
      <dgm:spPr/>
      <dgm:t>
        <a:bodyPr/>
        <a:lstStyle/>
        <a:p>
          <a:r>
            <a:rPr lang="en-US" i="1" dirty="0" err="1"/>
            <a:t>Haar</a:t>
          </a:r>
          <a:r>
            <a:rPr lang="en-US" i="1" dirty="0"/>
            <a:t> Cascade Classifier</a:t>
          </a:r>
          <a:r>
            <a:rPr lang="en-US" dirty="0"/>
            <a:t>  (Face Detection)</a:t>
          </a:r>
        </a:p>
      </dgm:t>
    </dgm:pt>
    <dgm:pt modelId="{BAD4220D-10FA-4189-8CA3-2D3A38910AE3}" type="parTrans" cxnId="{7E334BBC-D8E6-4C47-B28C-FB1D3102E434}">
      <dgm:prSet/>
      <dgm:spPr/>
      <dgm:t>
        <a:bodyPr/>
        <a:lstStyle/>
        <a:p>
          <a:endParaRPr lang="en-US"/>
        </a:p>
      </dgm:t>
    </dgm:pt>
    <dgm:pt modelId="{C4D28B8F-A2D1-4D3C-9218-CA9D116AC994}" type="sibTrans" cxnId="{7E334BBC-D8E6-4C47-B28C-FB1D3102E434}">
      <dgm:prSet/>
      <dgm:spPr/>
      <dgm:t>
        <a:bodyPr/>
        <a:lstStyle/>
        <a:p>
          <a:endParaRPr lang="en-US"/>
        </a:p>
      </dgm:t>
    </dgm:pt>
    <dgm:pt modelId="{0F325237-8A52-4480-8DCE-96D220741B86}">
      <dgm:prSet phldrT="[Text]"/>
      <dgm:spPr/>
      <dgm:t>
        <a:bodyPr/>
        <a:lstStyle/>
        <a:p>
          <a:r>
            <a:rPr lang="en-US" dirty="0"/>
            <a:t>Gender Prediction</a:t>
          </a:r>
        </a:p>
      </dgm:t>
    </dgm:pt>
    <dgm:pt modelId="{951136FD-2F23-4DDC-923E-E14CCEE8144A}" type="parTrans" cxnId="{E3F20F0F-35A8-4B6A-BAE0-31DC3B5B92DE}">
      <dgm:prSet/>
      <dgm:spPr/>
      <dgm:t>
        <a:bodyPr/>
        <a:lstStyle/>
        <a:p>
          <a:endParaRPr lang="en-US"/>
        </a:p>
      </dgm:t>
    </dgm:pt>
    <dgm:pt modelId="{A2DBD88D-83DF-41D5-BA0A-17F690B63666}" type="sibTrans" cxnId="{E3F20F0F-35A8-4B6A-BAE0-31DC3B5B92DE}">
      <dgm:prSet/>
      <dgm:spPr/>
      <dgm:t>
        <a:bodyPr/>
        <a:lstStyle/>
        <a:p>
          <a:endParaRPr lang="en-US"/>
        </a:p>
      </dgm:t>
    </dgm:pt>
    <dgm:pt modelId="{7643D349-C054-4213-AFB5-835631833521}">
      <dgm:prSet phldrT="[Text]"/>
      <dgm:spPr/>
      <dgm:t>
        <a:bodyPr/>
        <a:lstStyle/>
        <a:p>
          <a:r>
            <a:rPr lang="en-US" dirty="0"/>
            <a:t>Emotion Prediction</a:t>
          </a:r>
        </a:p>
      </dgm:t>
    </dgm:pt>
    <dgm:pt modelId="{353FAF0B-C421-4E88-97F7-7505B07476EE}" type="parTrans" cxnId="{5B2F5436-AF7E-41E7-8B9B-CC5E033EFE5B}">
      <dgm:prSet/>
      <dgm:spPr/>
      <dgm:t>
        <a:bodyPr/>
        <a:lstStyle/>
        <a:p>
          <a:endParaRPr lang="en-US"/>
        </a:p>
      </dgm:t>
    </dgm:pt>
    <dgm:pt modelId="{6D1091AD-4E4E-4F65-A7C3-415CFB06BD4A}" type="sibTrans" cxnId="{5B2F5436-AF7E-41E7-8B9B-CC5E033EFE5B}">
      <dgm:prSet/>
      <dgm:spPr/>
      <dgm:t>
        <a:bodyPr/>
        <a:lstStyle/>
        <a:p>
          <a:endParaRPr lang="en-US"/>
        </a:p>
      </dgm:t>
    </dgm:pt>
    <dgm:pt modelId="{5CBBA886-5922-4205-8FC4-46BDB12B0F2F}" type="pres">
      <dgm:prSet presAssocID="{62C56AFB-59CE-4242-998B-27B1826E95A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65AB2E1-0718-4A3F-BAE6-FDA943442D6F}" type="pres">
      <dgm:prSet presAssocID="{B16987F9-7AE0-4179-9410-DD84D441FA75}" presName="hierRoot1" presStyleCnt="0">
        <dgm:presLayoutVars>
          <dgm:hierBranch val="init"/>
        </dgm:presLayoutVars>
      </dgm:prSet>
      <dgm:spPr/>
    </dgm:pt>
    <dgm:pt modelId="{2996B040-B80E-4F12-8134-676650EC2FA9}" type="pres">
      <dgm:prSet presAssocID="{B16987F9-7AE0-4179-9410-DD84D441FA75}" presName="rootComposite1" presStyleCnt="0"/>
      <dgm:spPr/>
    </dgm:pt>
    <dgm:pt modelId="{4CD5DD6A-761B-4BBF-9BA6-DA53D2CDA0A6}" type="pres">
      <dgm:prSet presAssocID="{B16987F9-7AE0-4179-9410-DD84D441FA75}" presName="rootText1" presStyleLbl="node0" presStyleIdx="0" presStyleCnt="1">
        <dgm:presLayoutVars>
          <dgm:chMax/>
          <dgm:chPref val="3"/>
        </dgm:presLayoutVars>
      </dgm:prSet>
      <dgm:spPr/>
    </dgm:pt>
    <dgm:pt modelId="{EBF1E35E-1745-438F-9D04-3994F72E9DF3}" type="pres">
      <dgm:prSet presAssocID="{B16987F9-7AE0-4179-9410-DD84D441FA75}" presName="titleText1" presStyleLbl="fgAcc0" presStyleIdx="0" presStyleCnt="1">
        <dgm:presLayoutVars>
          <dgm:chMax val="0"/>
          <dgm:chPref val="0"/>
        </dgm:presLayoutVars>
      </dgm:prSet>
      <dgm:spPr/>
    </dgm:pt>
    <dgm:pt modelId="{A28D43D8-1C78-408E-B9E8-EEC24E60F1E2}" type="pres">
      <dgm:prSet presAssocID="{B16987F9-7AE0-4179-9410-DD84D441FA75}" presName="rootConnector1" presStyleLbl="node1" presStyleIdx="0" presStyleCnt="3"/>
      <dgm:spPr/>
    </dgm:pt>
    <dgm:pt modelId="{E71ECBDC-55B6-4A0B-945A-4B7E43E51462}" type="pres">
      <dgm:prSet presAssocID="{B16987F9-7AE0-4179-9410-DD84D441FA75}" presName="hierChild2" presStyleCnt="0"/>
      <dgm:spPr/>
    </dgm:pt>
    <dgm:pt modelId="{56220722-A1C6-4921-835E-B2FF93A9E637}" type="pres">
      <dgm:prSet presAssocID="{BAD4220D-10FA-4189-8CA3-2D3A38910AE3}" presName="Name37" presStyleLbl="parChTrans1D2" presStyleIdx="0" presStyleCnt="1"/>
      <dgm:spPr/>
    </dgm:pt>
    <dgm:pt modelId="{70EE0A11-4DA5-4203-9EBA-6FE9E5A743DD}" type="pres">
      <dgm:prSet presAssocID="{A7119EB2-44E1-4FD4-B469-AC4EB89F65ED}" presName="hierRoot2" presStyleCnt="0">
        <dgm:presLayoutVars>
          <dgm:hierBranch val="init"/>
        </dgm:presLayoutVars>
      </dgm:prSet>
      <dgm:spPr/>
    </dgm:pt>
    <dgm:pt modelId="{4F5E66E2-816C-4E50-A9C3-0A091D409C31}" type="pres">
      <dgm:prSet presAssocID="{A7119EB2-44E1-4FD4-B469-AC4EB89F65ED}" presName="rootComposite" presStyleCnt="0"/>
      <dgm:spPr/>
    </dgm:pt>
    <dgm:pt modelId="{00883E09-2863-401D-B739-21A1BEF6B131}" type="pres">
      <dgm:prSet presAssocID="{A7119EB2-44E1-4FD4-B469-AC4EB89F65ED}" presName="rootText" presStyleLbl="node1" presStyleIdx="0" presStyleCnt="3">
        <dgm:presLayoutVars>
          <dgm:chMax/>
          <dgm:chPref val="3"/>
        </dgm:presLayoutVars>
      </dgm:prSet>
      <dgm:spPr/>
    </dgm:pt>
    <dgm:pt modelId="{5B96D67C-C4ED-4ACB-9830-5D0399AEB461}" type="pres">
      <dgm:prSet presAssocID="{A7119EB2-44E1-4FD4-B469-AC4EB89F65ED}" presName="titleText2" presStyleLbl="fgAcc1" presStyleIdx="0" presStyleCnt="3">
        <dgm:presLayoutVars>
          <dgm:chMax val="0"/>
          <dgm:chPref val="0"/>
        </dgm:presLayoutVars>
      </dgm:prSet>
      <dgm:spPr/>
    </dgm:pt>
    <dgm:pt modelId="{5B77FCB9-C460-4D85-BBC0-89B0FCE0FB25}" type="pres">
      <dgm:prSet presAssocID="{A7119EB2-44E1-4FD4-B469-AC4EB89F65ED}" presName="rootConnector" presStyleLbl="node2" presStyleIdx="0" presStyleCnt="0"/>
      <dgm:spPr/>
    </dgm:pt>
    <dgm:pt modelId="{C03DC1EE-B7F6-40E3-8AA2-7ABFFA086A26}" type="pres">
      <dgm:prSet presAssocID="{A7119EB2-44E1-4FD4-B469-AC4EB89F65ED}" presName="hierChild4" presStyleCnt="0"/>
      <dgm:spPr/>
    </dgm:pt>
    <dgm:pt modelId="{A805BCC8-5A38-49F9-BAF0-0435E9528DA4}" type="pres">
      <dgm:prSet presAssocID="{951136FD-2F23-4DDC-923E-E14CCEE8144A}" presName="Name37" presStyleLbl="parChTrans1D3" presStyleIdx="0" presStyleCnt="2"/>
      <dgm:spPr/>
    </dgm:pt>
    <dgm:pt modelId="{5828C756-84CE-4A80-8A68-DB942C0917BD}" type="pres">
      <dgm:prSet presAssocID="{0F325237-8A52-4480-8DCE-96D220741B86}" presName="hierRoot2" presStyleCnt="0">
        <dgm:presLayoutVars>
          <dgm:hierBranch val="init"/>
        </dgm:presLayoutVars>
      </dgm:prSet>
      <dgm:spPr/>
    </dgm:pt>
    <dgm:pt modelId="{4534E947-A5E7-4C42-8DC4-299BF266D71E}" type="pres">
      <dgm:prSet presAssocID="{0F325237-8A52-4480-8DCE-96D220741B86}" presName="rootComposite" presStyleCnt="0"/>
      <dgm:spPr/>
    </dgm:pt>
    <dgm:pt modelId="{1D79618D-2305-4E6A-B73E-4CFED7DA4F31}" type="pres">
      <dgm:prSet presAssocID="{0F325237-8A52-4480-8DCE-96D220741B86}" presName="rootText" presStyleLbl="node1" presStyleIdx="1" presStyleCnt="3">
        <dgm:presLayoutVars>
          <dgm:chMax/>
          <dgm:chPref val="3"/>
        </dgm:presLayoutVars>
      </dgm:prSet>
      <dgm:spPr/>
    </dgm:pt>
    <dgm:pt modelId="{F5E62258-D6EA-4B3F-A9B4-9E35F7295067}" type="pres">
      <dgm:prSet presAssocID="{0F325237-8A52-4480-8DCE-96D220741B86}" presName="titleText2" presStyleLbl="fgAcc1" presStyleIdx="1" presStyleCnt="3">
        <dgm:presLayoutVars>
          <dgm:chMax val="0"/>
          <dgm:chPref val="0"/>
        </dgm:presLayoutVars>
      </dgm:prSet>
      <dgm:spPr/>
    </dgm:pt>
    <dgm:pt modelId="{CBD3E46D-A4F0-4E23-A402-C9F11C40A034}" type="pres">
      <dgm:prSet presAssocID="{0F325237-8A52-4480-8DCE-96D220741B86}" presName="rootConnector" presStyleLbl="node3" presStyleIdx="0" presStyleCnt="0"/>
      <dgm:spPr/>
    </dgm:pt>
    <dgm:pt modelId="{B14F7875-95AD-4D91-B62C-7DD58FDD00EF}" type="pres">
      <dgm:prSet presAssocID="{0F325237-8A52-4480-8DCE-96D220741B86}" presName="hierChild4" presStyleCnt="0"/>
      <dgm:spPr/>
    </dgm:pt>
    <dgm:pt modelId="{47BDEC0D-B329-4A94-AC29-D775651F0296}" type="pres">
      <dgm:prSet presAssocID="{0F325237-8A52-4480-8DCE-96D220741B86}" presName="hierChild5" presStyleCnt="0"/>
      <dgm:spPr/>
    </dgm:pt>
    <dgm:pt modelId="{A11F997B-294C-4DDD-B981-F6AFD939DCFE}" type="pres">
      <dgm:prSet presAssocID="{353FAF0B-C421-4E88-97F7-7505B07476EE}" presName="Name37" presStyleLbl="parChTrans1D3" presStyleIdx="1" presStyleCnt="2"/>
      <dgm:spPr/>
    </dgm:pt>
    <dgm:pt modelId="{39F70963-7E7F-4386-896E-C8B60D2FAA18}" type="pres">
      <dgm:prSet presAssocID="{7643D349-C054-4213-AFB5-835631833521}" presName="hierRoot2" presStyleCnt="0">
        <dgm:presLayoutVars>
          <dgm:hierBranch val="init"/>
        </dgm:presLayoutVars>
      </dgm:prSet>
      <dgm:spPr/>
    </dgm:pt>
    <dgm:pt modelId="{E937EDEB-3CED-4DDD-ADF0-05331217C48A}" type="pres">
      <dgm:prSet presAssocID="{7643D349-C054-4213-AFB5-835631833521}" presName="rootComposite" presStyleCnt="0"/>
      <dgm:spPr/>
    </dgm:pt>
    <dgm:pt modelId="{9FD6145E-184E-464D-86FC-C59E7F7980AF}" type="pres">
      <dgm:prSet presAssocID="{7643D349-C054-4213-AFB5-835631833521}" presName="rootText" presStyleLbl="node1" presStyleIdx="2" presStyleCnt="3">
        <dgm:presLayoutVars>
          <dgm:chMax/>
          <dgm:chPref val="3"/>
        </dgm:presLayoutVars>
      </dgm:prSet>
      <dgm:spPr/>
    </dgm:pt>
    <dgm:pt modelId="{4E0C250C-21B0-49EA-AABD-9E4749F4BE91}" type="pres">
      <dgm:prSet presAssocID="{7643D349-C054-4213-AFB5-835631833521}" presName="titleText2" presStyleLbl="fgAcc1" presStyleIdx="2" presStyleCnt="3">
        <dgm:presLayoutVars>
          <dgm:chMax val="0"/>
          <dgm:chPref val="0"/>
        </dgm:presLayoutVars>
      </dgm:prSet>
      <dgm:spPr/>
    </dgm:pt>
    <dgm:pt modelId="{13910698-FBC4-434E-92F8-8D9A31E33AD8}" type="pres">
      <dgm:prSet presAssocID="{7643D349-C054-4213-AFB5-835631833521}" presName="rootConnector" presStyleLbl="node3" presStyleIdx="0" presStyleCnt="0"/>
      <dgm:spPr/>
    </dgm:pt>
    <dgm:pt modelId="{5B4013CB-7279-4448-948E-D6AA73AE61E0}" type="pres">
      <dgm:prSet presAssocID="{7643D349-C054-4213-AFB5-835631833521}" presName="hierChild4" presStyleCnt="0"/>
      <dgm:spPr/>
    </dgm:pt>
    <dgm:pt modelId="{B163F352-E031-4FF0-9844-3930E4F65E47}" type="pres">
      <dgm:prSet presAssocID="{7643D349-C054-4213-AFB5-835631833521}" presName="hierChild5" presStyleCnt="0"/>
      <dgm:spPr/>
    </dgm:pt>
    <dgm:pt modelId="{E4931E0C-9DDD-45EF-BE22-DD22CAA95AD7}" type="pres">
      <dgm:prSet presAssocID="{A7119EB2-44E1-4FD4-B469-AC4EB89F65ED}" presName="hierChild5" presStyleCnt="0"/>
      <dgm:spPr/>
    </dgm:pt>
    <dgm:pt modelId="{2B70B82B-7C7E-477A-8799-9ACA0343A691}" type="pres">
      <dgm:prSet presAssocID="{B16987F9-7AE0-4179-9410-DD84D441FA75}" presName="hierChild3" presStyleCnt="0"/>
      <dgm:spPr/>
    </dgm:pt>
  </dgm:ptLst>
  <dgm:cxnLst>
    <dgm:cxn modelId="{57E1110B-2D6A-4055-AC59-A3C65F4CFF6C}" type="presOf" srcId="{6D1091AD-4E4E-4F65-A7C3-415CFB06BD4A}" destId="{4E0C250C-21B0-49EA-AABD-9E4749F4BE91}" srcOrd="0" destOrd="0" presId="urn:microsoft.com/office/officeart/2008/layout/NameandTitleOrganizationalChart"/>
    <dgm:cxn modelId="{4F6ECD0B-10B0-4A2D-B4F6-AC44CC2B7C3A}" type="presOf" srcId="{0F325237-8A52-4480-8DCE-96D220741B86}" destId="{CBD3E46D-A4F0-4E23-A402-C9F11C40A034}" srcOrd="1" destOrd="0" presId="urn:microsoft.com/office/officeart/2008/layout/NameandTitleOrganizationalChart"/>
    <dgm:cxn modelId="{7FAF5A0C-11E4-47E3-802D-45E5F973713E}" type="presOf" srcId="{951136FD-2F23-4DDC-923E-E14CCEE8144A}" destId="{A805BCC8-5A38-49F9-BAF0-0435E9528DA4}" srcOrd="0" destOrd="0" presId="urn:microsoft.com/office/officeart/2008/layout/NameandTitleOrganizationalChart"/>
    <dgm:cxn modelId="{E3F20F0F-35A8-4B6A-BAE0-31DC3B5B92DE}" srcId="{A7119EB2-44E1-4FD4-B469-AC4EB89F65ED}" destId="{0F325237-8A52-4480-8DCE-96D220741B86}" srcOrd="0" destOrd="0" parTransId="{951136FD-2F23-4DDC-923E-E14CCEE8144A}" sibTransId="{A2DBD88D-83DF-41D5-BA0A-17F690B63666}"/>
    <dgm:cxn modelId="{8189E410-B895-45C2-B51E-FD2D52974A7C}" type="presOf" srcId="{7643D349-C054-4213-AFB5-835631833521}" destId="{9FD6145E-184E-464D-86FC-C59E7F7980AF}" srcOrd="0" destOrd="0" presId="urn:microsoft.com/office/officeart/2008/layout/NameandTitleOrganizationalChart"/>
    <dgm:cxn modelId="{84FA282A-0541-4228-9E81-4C602B9F166C}" type="presOf" srcId="{BAD4220D-10FA-4189-8CA3-2D3A38910AE3}" destId="{56220722-A1C6-4921-835E-B2FF93A9E637}" srcOrd="0" destOrd="0" presId="urn:microsoft.com/office/officeart/2008/layout/NameandTitleOrganizationalChart"/>
    <dgm:cxn modelId="{9739E22E-8273-46C9-A187-BEF21CD888C2}" srcId="{62C56AFB-59CE-4242-998B-27B1826E95AD}" destId="{B16987F9-7AE0-4179-9410-DD84D441FA75}" srcOrd="0" destOrd="0" parTransId="{07DEFC8B-6626-4A52-B4CD-BEA6DD64C7EB}" sibTransId="{D95D21C4-028F-4D4B-930E-A0105A81057C}"/>
    <dgm:cxn modelId="{5B2F5436-AF7E-41E7-8B9B-CC5E033EFE5B}" srcId="{A7119EB2-44E1-4FD4-B469-AC4EB89F65ED}" destId="{7643D349-C054-4213-AFB5-835631833521}" srcOrd="1" destOrd="0" parTransId="{353FAF0B-C421-4E88-97F7-7505B07476EE}" sibTransId="{6D1091AD-4E4E-4F65-A7C3-415CFB06BD4A}"/>
    <dgm:cxn modelId="{7FA33F37-493F-415D-B2E3-1BBA6F359DA1}" type="presOf" srcId="{353FAF0B-C421-4E88-97F7-7505B07476EE}" destId="{A11F997B-294C-4DDD-B981-F6AFD939DCFE}" srcOrd="0" destOrd="0" presId="urn:microsoft.com/office/officeart/2008/layout/NameandTitleOrganizationalChart"/>
    <dgm:cxn modelId="{F92CE33B-B88D-42E9-A4B3-A59C43CAE91C}" type="presOf" srcId="{B16987F9-7AE0-4179-9410-DD84D441FA75}" destId="{4CD5DD6A-761B-4BBF-9BA6-DA53D2CDA0A6}" srcOrd="0" destOrd="0" presId="urn:microsoft.com/office/officeart/2008/layout/NameandTitleOrganizationalChart"/>
    <dgm:cxn modelId="{14A66365-A834-43FC-8BD4-A5E4A9F88A9E}" type="presOf" srcId="{A2DBD88D-83DF-41D5-BA0A-17F690B63666}" destId="{F5E62258-D6EA-4B3F-A9B4-9E35F7295067}" srcOrd="0" destOrd="0" presId="urn:microsoft.com/office/officeart/2008/layout/NameandTitleOrganizationalChart"/>
    <dgm:cxn modelId="{5E1CD947-D390-4CA7-B16C-E5B5A72BD164}" type="presOf" srcId="{7643D349-C054-4213-AFB5-835631833521}" destId="{13910698-FBC4-434E-92F8-8D9A31E33AD8}" srcOrd="1" destOrd="0" presId="urn:microsoft.com/office/officeart/2008/layout/NameandTitleOrganizationalChart"/>
    <dgm:cxn modelId="{7C792657-0EC1-4A40-BDF7-71F9CF81A672}" type="presOf" srcId="{D95D21C4-028F-4D4B-930E-A0105A81057C}" destId="{EBF1E35E-1745-438F-9D04-3994F72E9DF3}" srcOrd="0" destOrd="0" presId="urn:microsoft.com/office/officeart/2008/layout/NameandTitleOrganizationalChart"/>
    <dgm:cxn modelId="{9D187277-35B2-42C8-9597-EA8525F9F8C0}" type="presOf" srcId="{62C56AFB-59CE-4242-998B-27B1826E95AD}" destId="{5CBBA886-5922-4205-8FC4-46BDB12B0F2F}" srcOrd="0" destOrd="0" presId="urn:microsoft.com/office/officeart/2008/layout/NameandTitleOrganizationalChart"/>
    <dgm:cxn modelId="{DF379457-25E4-434D-9D76-A45970C6A466}" type="presOf" srcId="{C4D28B8F-A2D1-4D3C-9218-CA9D116AC994}" destId="{5B96D67C-C4ED-4ACB-9830-5D0399AEB461}" srcOrd="0" destOrd="0" presId="urn:microsoft.com/office/officeart/2008/layout/NameandTitleOrganizationalChart"/>
    <dgm:cxn modelId="{9E07FC83-B3B7-4E09-9178-D76C4ACAD972}" type="presOf" srcId="{A7119EB2-44E1-4FD4-B469-AC4EB89F65ED}" destId="{5B77FCB9-C460-4D85-BBC0-89B0FCE0FB25}" srcOrd="1" destOrd="0" presId="urn:microsoft.com/office/officeart/2008/layout/NameandTitleOrganizationalChart"/>
    <dgm:cxn modelId="{8E800D8E-3843-4F80-A68A-F7E38FD761EF}" type="presOf" srcId="{B16987F9-7AE0-4179-9410-DD84D441FA75}" destId="{A28D43D8-1C78-408E-B9E8-EEC24E60F1E2}" srcOrd="1" destOrd="0" presId="urn:microsoft.com/office/officeart/2008/layout/NameandTitleOrganizationalChart"/>
    <dgm:cxn modelId="{EFE7428E-F556-4498-8AC5-E297B88C2F25}" type="presOf" srcId="{0F325237-8A52-4480-8DCE-96D220741B86}" destId="{1D79618D-2305-4E6A-B73E-4CFED7DA4F31}" srcOrd="0" destOrd="0" presId="urn:microsoft.com/office/officeart/2008/layout/NameandTitleOrganizationalChart"/>
    <dgm:cxn modelId="{7E334BBC-D8E6-4C47-B28C-FB1D3102E434}" srcId="{B16987F9-7AE0-4179-9410-DD84D441FA75}" destId="{A7119EB2-44E1-4FD4-B469-AC4EB89F65ED}" srcOrd="0" destOrd="0" parTransId="{BAD4220D-10FA-4189-8CA3-2D3A38910AE3}" sibTransId="{C4D28B8F-A2D1-4D3C-9218-CA9D116AC994}"/>
    <dgm:cxn modelId="{54A6CAFA-5ECE-425C-9723-DC507F62A0B8}" type="presOf" srcId="{A7119EB2-44E1-4FD4-B469-AC4EB89F65ED}" destId="{00883E09-2863-401D-B739-21A1BEF6B131}" srcOrd="0" destOrd="0" presId="urn:microsoft.com/office/officeart/2008/layout/NameandTitleOrganizationalChart"/>
    <dgm:cxn modelId="{66573C7D-445C-4FEE-AFBD-4B57806C116A}" type="presParOf" srcId="{5CBBA886-5922-4205-8FC4-46BDB12B0F2F}" destId="{665AB2E1-0718-4A3F-BAE6-FDA943442D6F}" srcOrd="0" destOrd="0" presId="urn:microsoft.com/office/officeart/2008/layout/NameandTitleOrganizationalChart"/>
    <dgm:cxn modelId="{6C33451C-A2CA-4E74-B726-FB0F3E871379}" type="presParOf" srcId="{665AB2E1-0718-4A3F-BAE6-FDA943442D6F}" destId="{2996B040-B80E-4F12-8134-676650EC2FA9}" srcOrd="0" destOrd="0" presId="urn:microsoft.com/office/officeart/2008/layout/NameandTitleOrganizationalChart"/>
    <dgm:cxn modelId="{E93AAF0B-5041-4190-A78B-E9F69145235F}" type="presParOf" srcId="{2996B040-B80E-4F12-8134-676650EC2FA9}" destId="{4CD5DD6A-761B-4BBF-9BA6-DA53D2CDA0A6}" srcOrd="0" destOrd="0" presId="urn:microsoft.com/office/officeart/2008/layout/NameandTitleOrganizationalChart"/>
    <dgm:cxn modelId="{3705736A-BDBF-4D5E-8CD6-9568DA6C8125}" type="presParOf" srcId="{2996B040-B80E-4F12-8134-676650EC2FA9}" destId="{EBF1E35E-1745-438F-9D04-3994F72E9DF3}" srcOrd="1" destOrd="0" presId="urn:microsoft.com/office/officeart/2008/layout/NameandTitleOrganizationalChart"/>
    <dgm:cxn modelId="{D3DAC92B-BD80-4F8F-A358-45D264087AFD}" type="presParOf" srcId="{2996B040-B80E-4F12-8134-676650EC2FA9}" destId="{A28D43D8-1C78-408E-B9E8-EEC24E60F1E2}" srcOrd="2" destOrd="0" presId="urn:microsoft.com/office/officeart/2008/layout/NameandTitleOrganizationalChart"/>
    <dgm:cxn modelId="{D1FF7BDF-C8B3-4F05-9FA0-156EE5BBD3C2}" type="presParOf" srcId="{665AB2E1-0718-4A3F-BAE6-FDA943442D6F}" destId="{E71ECBDC-55B6-4A0B-945A-4B7E43E51462}" srcOrd="1" destOrd="0" presId="urn:microsoft.com/office/officeart/2008/layout/NameandTitleOrganizationalChart"/>
    <dgm:cxn modelId="{ED269800-C9C3-44C2-A77C-40E24F96E7E2}" type="presParOf" srcId="{E71ECBDC-55B6-4A0B-945A-4B7E43E51462}" destId="{56220722-A1C6-4921-835E-B2FF93A9E637}" srcOrd="0" destOrd="0" presId="urn:microsoft.com/office/officeart/2008/layout/NameandTitleOrganizationalChart"/>
    <dgm:cxn modelId="{DAC7AB63-46BD-4A6B-8A11-4BABD8281AEC}" type="presParOf" srcId="{E71ECBDC-55B6-4A0B-945A-4B7E43E51462}" destId="{70EE0A11-4DA5-4203-9EBA-6FE9E5A743DD}" srcOrd="1" destOrd="0" presId="urn:microsoft.com/office/officeart/2008/layout/NameandTitleOrganizationalChart"/>
    <dgm:cxn modelId="{D68F516A-5137-44BF-9E87-6AE5E0F88D28}" type="presParOf" srcId="{70EE0A11-4DA5-4203-9EBA-6FE9E5A743DD}" destId="{4F5E66E2-816C-4E50-A9C3-0A091D409C31}" srcOrd="0" destOrd="0" presId="urn:microsoft.com/office/officeart/2008/layout/NameandTitleOrganizationalChart"/>
    <dgm:cxn modelId="{11B7C330-2F9D-4612-B5C8-FC664E8E17C5}" type="presParOf" srcId="{4F5E66E2-816C-4E50-A9C3-0A091D409C31}" destId="{00883E09-2863-401D-B739-21A1BEF6B131}" srcOrd="0" destOrd="0" presId="urn:microsoft.com/office/officeart/2008/layout/NameandTitleOrganizationalChart"/>
    <dgm:cxn modelId="{50EFC4FB-0A04-4302-83B0-377A9F09518E}" type="presParOf" srcId="{4F5E66E2-816C-4E50-A9C3-0A091D409C31}" destId="{5B96D67C-C4ED-4ACB-9830-5D0399AEB461}" srcOrd="1" destOrd="0" presId="urn:microsoft.com/office/officeart/2008/layout/NameandTitleOrganizationalChart"/>
    <dgm:cxn modelId="{82B321C6-A0D0-4193-81F0-DF43F3509D75}" type="presParOf" srcId="{4F5E66E2-816C-4E50-A9C3-0A091D409C31}" destId="{5B77FCB9-C460-4D85-BBC0-89B0FCE0FB25}" srcOrd="2" destOrd="0" presId="urn:microsoft.com/office/officeart/2008/layout/NameandTitleOrganizationalChart"/>
    <dgm:cxn modelId="{59EFC397-229F-41C4-B28F-6FFE6657CFCF}" type="presParOf" srcId="{70EE0A11-4DA5-4203-9EBA-6FE9E5A743DD}" destId="{C03DC1EE-B7F6-40E3-8AA2-7ABFFA086A26}" srcOrd="1" destOrd="0" presId="urn:microsoft.com/office/officeart/2008/layout/NameandTitleOrganizationalChart"/>
    <dgm:cxn modelId="{E543642D-F930-4DFB-8C7F-237B99D8ED9A}" type="presParOf" srcId="{C03DC1EE-B7F6-40E3-8AA2-7ABFFA086A26}" destId="{A805BCC8-5A38-49F9-BAF0-0435E9528DA4}" srcOrd="0" destOrd="0" presId="urn:microsoft.com/office/officeart/2008/layout/NameandTitleOrganizationalChart"/>
    <dgm:cxn modelId="{A297E6ED-00B7-46A2-A009-9D4CDC5B3EFD}" type="presParOf" srcId="{C03DC1EE-B7F6-40E3-8AA2-7ABFFA086A26}" destId="{5828C756-84CE-4A80-8A68-DB942C0917BD}" srcOrd="1" destOrd="0" presId="urn:microsoft.com/office/officeart/2008/layout/NameandTitleOrganizationalChart"/>
    <dgm:cxn modelId="{9670DACB-3C81-4A9C-894B-4A48F615F44F}" type="presParOf" srcId="{5828C756-84CE-4A80-8A68-DB942C0917BD}" destId="{4534E947-A5E7-4C42-8DC4-299BF266D71E}" srcOrd="0" destOrd="0" presId="urn:microsoft.com/office/officeart/2008/layout/NameandTitleOrganizationalChart"/>
    <dgm:cxn modelId="{7E9359D8-D506-418B-BE3A-EAF2F308221F}" type="presParOf" srcId="{4534E947-A5E7-4C42-8DC4-299BF266D71E}" destId="{1D79618D-2305-4E6A-B73E-4CFED7DA4F31}" srcOrd="0" destOrd="0" presId="urn:microsoft.com/office/officeart/2008/layout/NameandTitleOrganizationalChart"/>
    <dgm:cxn modelId="{6DD76ACB-A172-4D22-95F5-73B4E02840B5}" type="presParOf" srcId="{4534E947-A5E7-4C42-8DC4-299BF266D71E}" destId="{F5E62258-D6EA-4B3F-A9B4-9E35F7295067}" srcOrd="1" destOrd="0" presId="urn:microsoft.com/office/officeart/2008/layout/NameandTitleOrganizationalChart"/>
    <dgm:cxn modelId="{AA57F92B-9BF6-44BE-B69D-836BF31FBB66}" type="presParOf" srcId="{4534E947-A5E7-4C42-8DC4-299BF266D71E}" destId="{CBD3E46D-A4F0-4E23-A402-C9F11C40A034}" srcOrd="2" destOrd="0" presId="urn:microsoft.com/office/officeart/2008/layout/NameandTitleOrganizationalChart"/>
    <dgm:cxn modelId="{3C468B85-55EA-407E-B309-4380F53B4557}" type="presParOf" srcId="{5828C756-84CE-4A80-8A68-DB942C0917BD}" destId="{B14F7875-95AD-4D91-B62C-7DD58FDD00EF}" srcOrd="1" destOrd="0" presId="urn:microsoft.com/office/officeart/2008/layout/NameandTitleOrganizationalChart"/>
    <dgm:cxn modelId="{268DC0F6-4CDF-4AC7-B163-97BE75A5D6FF}" type="presParOf" srcId="{5828C756-84CE-4A80-8A68-DB942C0917BD}" destId="{47BDEC0D-B329-4A94-AC29-D775651F0296}" srcOrd="2" destOrd="0" presId="urn:microsoft.com/office/officeart/2008/layout/NameandTitleOrganizationalChart"/>
    <dgm:cxn modelId="{319331E9-10F5-4C60-ACEE-1E08A6BEE1F0}" type="presParOf" srcId="{C03DC1EE-B7F6-40E3-8AA2-7ABFFA086A26}" destId="{A11F997B-294C-4DDD-B981-F6AFD939DCFE}" srcOrd="2" destOrd="0" presId="urn:microsoft.com/office/officeart/2008/layout/NameandTitleOrganizationalChart"/>
    <dgm:cxn modelId="{2008B172-DE02-4F3E-8F0D-3A3C87F03EC3}" type="presParOf" srcId="{C03DC1EE-B7F6-40E3-8AA2-7ABFFA086A26}" destId="{39F70963-7E7F-4386-896E-C8B60D2FAA18}" srcOrd="3" destOrd="0" presId="urn:microsoft.com/office/officeart/2008/layout/NameandTitleOrganizationalChart"/>
    <dgm:cxn modelId="{490225CF-D358-426A-851F-CA125D2F2539}" type="presParOf" srcId="{39F70963-7E7F-4386-896E-C8B60D2FAA18}" destId="{E937EDEB-3CED-4DDD-ADF0-05331217C48A}" srcOrd="0" destOrd="0" presId="urn:microsoft.com/office/officeart/2008/layout/NameandTitleOrganizationalChart"/>
    <dgm:cxn modelId="{CCC8F00F-7EFB-49A5-9A3B-029402E512F5}" type="presParOf" srcId="{E937EDEB-3CED-4DDD-ADF0-05331217C48A}" destId="{9FD6145E-184E-464D-86FC-C59E7F7980AF}" srcOrd="0" destOrd="0" presId="urn:microsoft.com/office/officeart/2008/layout/NameandTitleOrganizationalChart"/>
    <dgm:cxn modelId="{BA171746-6BAA-47B0-AFE6-A3DA6A13D8C9}" type="presParOf" srcId="{E937EDEB-3CED-4DDD-ADF0-05331217C48A}" destId="{4E0C250C-21B0-49EA-AABD-9E4749F4BE91}" srcOrd="1" destOrd="0" presId="urn:microsoft.com/office/officeart/2008/layout/NameandTitleOrganizationalChart"/>
    <dgm:cxn modelId="{7C20154D-23DA-4FB8-978B-E08A0A177544}" type="presParOf" srcId="{E937EDEB-3CED-4DDD-ADF0-05331217C48A}" destId="{13910698-FBC4-434E-92F8-8D9A31E33AD8}" srcOrd="2" destOrd="0" presId="urn:microsoft.com/office/officeart/2008/layout/NameandTitleOrganizationalChart"/>
    <dgm:cxn modelId="{6D1D6633-9970-4580-9AE8-43B4DF3659B5}" type="presParOf" srcId="{39F70963-7E7F-4386-896E-C8B60D2FAA18}" destId="{5B4013CB-7279-4448-948E-D6AA73AE61E0}" srcOrd="1" destOrd="0" presId="urn:microsoft.com/office/officeart/2008/layout/NameandTitleOrganizationalChart"/>
    <dgm:cxn modelId="{BDE29780-4AA4-4A8E-8CA0-B9A9CDC17184}" type="presParOf" srcId="{39F70963-7E7F-4386-896E-C8B60D2FAA18}" destId="{B163F352-E031-4FF0-9844-3930E4F65E47}" srcOrd="2" destOrd="0" presId="urn:microsoft.com/office/officeart/2008/layout/NameandTitleOrganizationalChart"/>
    <dgm:cxn modelId="{21C1CEB4-1752-49D6-9659-11DD613E2B17}" type="presParOf" srcId="{70EE0A11-4DA5-4203-9EBA-6FE9E5A743DD}" destId="{E4931E0C-9DDD-45EF-BE22-DD22CAA95AD7}" srcOrd="2" destOrd="0" presId="urn:microsoft.com/office/officeart/2008/layout/NameandTitleOrganizationalChart"/>
    <dgm:cxn modelId="{9DB2ED09-7829-4E5B-A63E-F3070D3E7F2E}" type="presParOf" srcId="{665AB2E1-0718-4A3F-BAE6-FDA943442D6F}" destId="{2B70B82B-7C7E-477A-8799-9ACA0343A691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1F997B-294C-4DDD-B981-F6AFD939DCFE}">
      <dsp:nvSpPr>
        <dsp:cNvPr id="0" name=""/>
        <dsp:cNvSpPr/>
      </dsp:nvSpPr>
      <dsp:spPr>
        <a:xfrm>
          <a:off x="2790639" y="2571757"/>
          <a:ext cx="1292378" cy="5763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3585"/>
              </a:lnTo>
              <a:lnTo>
                <a:pt x="1292378" y="343585"/>
              </a:lnTo>
              <a:lnTo>
                <a:pt x="1292378" y="57633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05BCC8-5A38-49F9-BAF0-0435E9528DA4}">
      <dsp:nvSpPr>
        <dsp:cNvPr id="0" name=""/>
        <dsp:cNvSpPr/>
      </dsp:nvSpPr>
      <dsp:spPr>
        <a:xfrm>
          <a:off x="1498260" y="2571757"/>
          <a:ext cx="1292378" cy="576336"/>
        </a:xfrm>
        <a:custGeom>
          <a:avLst/>
          <a:gdLst/>
          <a:ahLst/>
          <a:cxnLst/>
          <a:rect l="0" t="0" r="0" b="0"/>
          <a:pathLst>
            <a:path>
              <a:moveTo>
                <a:pt x="1292378" y="0"/>
              </a:moveTo>
              <a:lnTo>
                <a:pt x="1292378" y="343585"/>
              </a:lnTo>
              <a:lnTo>
                <a:pt x="0" y="343585"/>
              </a:lnTo>
              <a:lnTo>
                <a:pt x="0" y="57633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220722-A1C6-4921-835E-B2FF93A9E637}">
      <dsp:nvSpPr>
        <dsp:cNvPr id="0" name=""/>
        <dsp:cNvSpPr/>
      </dsp:nvSpPr>
      <dsp:spPr>
        <a:xfrm>
          <a:off x="2744919" y="997915"/>
          <a:ext cx="91440" cy="5763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633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5DD6A-761B-4BBF-9BA6-DA53D2CDA0A6}">
      <dsp:nvSpPr>
        <dsp:cNvPr id="0" name=""/>
        <dsp:cNvSpPr/>
      </dsp:nvSpPr>
      <dsp:spPr>
        <a:xfrm>
          <a:off x="1827341" y="409"/>
          <a:ext cx="1926595" cy="9975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40759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Webcam/Video File</a:t>
          </a:r>
        </a:p>
      </dsp:txBody>
      <dsp:txXfrm>
        <a:off x="1827341" y="409"/>
        <a:ext cx="1926595" cy="997505"/>
      </dsp:txXfrm>
    </dsp:sp>
    <dsp:sp modelId="{EBF1E35E-1745-438F-9D04-3994F72E9DF3}">
      <dsp:nvSpPr>
        <dsp:cNvPr id="0" name=""/>
        <dsp:cNvSpPr/>
      </dsp:nvSpPr>
      <dsp:spPr>
        <a:xfrm>
          <a:off x="2212660" y="776247"/>
          <a:ext cx="1733935" cy="332501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212660" y="776247"/>
        <a:ext cx="1733935" cy="332501"/>
      </dsp:txXfrm>
    </dsp:sp>
    <dsp:sp modelId="{00883E09-2863-401D-B739-21A1BEF6B131}">
      <dsp:nvSpPr>
        <dsp:cNvPr id="0" name=""/>
        <dsp:cNvSpPr/>
      </dsp:nvSpPr>
      <dsp:spPr>
        <a:xfrm>
          <a:off x="1827341" y="1574251"/>
          <a:ext cx="1926595" cy="9975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40759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i="1" kern="1200" dirty="0" err="1"/>
            <a:t>Haar</a:t>
          </a:r>
          <a:r>
            <a:rPr lang="en-US" sz="2100" i="1" kern="1200" dirty="0"/>
            <a:t> Cascade Classifier</a:t>
          </a:r>
          <a:r>
            <a:rPr lang="en-US" sz="2100" kern="1200" dirty="0"/>
            <a:t>  (Face Detection)</a:t>
          </a:r>
        </a:p>
      </dsp:txBody>
      <dsp:txXfrm>
        <a:off x="1827341" y="1574251"/>
        <a:ext cx="1926595" cy="997505"/>
      </dsp:txXfrm>
    </dsp:sp>
    <dsp:sp modelId="{5B96D67C-C4ED-4ACB-9830-5D0399AEB461}">
      <dsp:nvSpPr>
        <dsp:cNvPr id="0" name=""/>
        <dsp:cNvSpPr/>
      </dsp:nvSpPr>
      <dsp:spPr>
        <a:xfrm>
          <a:off x="2212660" y="2350089"/>
          <a:ext cx="1733935" cy="332501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212660" y="2350089"/>
        <a:ext cx="1733935" cy="332501"/>
      </dsp:txXfrm>
    </dsp:sp>
    <dsp:sp modelId="{1D79618D-2305-4E6A-B73E-4CFED7DA4F31}">
      <dsp:nvSpPr>
        <dsp:cNvPr id="0" name=""/>
        <dsp:cNvSpPr/>
      </dsp:nvSpPr>
      <dsp:spPr>
        <a:xfrm>
          <a:off x="534963" y="3148093"/>
          <a:ext cx="1926595" cy="9975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40759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Gender Prediction</a:t>
          </a:r>
        </a:p>
      </dsp:txBody>
      <dsp:txXfrm>
        <a:off x="534963" y="3148093"/>
        <a:ext cx="1926595" cy="997505"/>
      </dsp:txXfrm>
    </dsp:sp>
    <dsp:sp modelId="{F5E62258-D6EA-4B3F-A9B4-9E35F7295067}">
      <dsp:nvSpPr>
        <dsp:cNvPr id="0" name=""/>
        <dsp:cNvSpPr/>
      </dsp:nvSpPr>
      <dsp:spPr>
        <a:xfrm>
          <a:off x="920282" y="3923931"/>
          <a:ext cx="1733935" cy="332501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20282" y="3923931"/>
        <a:ext cx="1733935" cy="332501"/>
      </dsp:txXfrm>
    </dsp:sp>
    <dsp:sp modelId="{9FD6145E-184E-464D-86FC-C59E7F7980AF}">
      <dsp:nvSpPr>
        <dsp:cNvPr id="0" name=""/>
        <dsp:cNvSpPr/>
      </dsp:nvSpPr>
      <dsp:spPr>
        <a:xfrm>
          <a:off x="3119720" y="3148093"/>
          <a:ext cx="1926595" cy="9975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40759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Emotion Prediction</a:t>
          </a:r>
        </a:p>
      </dsp:txBody>
      <dsp:txXfrm>
        <a:off x="3119720" y="3148093"/>
        <a:ext cx="1926595" cy="997505"/>
      </dsp:txXfrm>
    </dsp:sp>
    <dsp:sp modelId="{4E0C250C-21B0-49EA-AABD-9E4749F4BE91}">
      <dsp:nvSpPr>
        <dsp:cNvPr id="0" name=""/>
        <dsp:cNvSpPr/>
      </dsp:nvSpPr>
      <dsp:spPr>
        <a:xfrm>
          <a:off x="3505039" y="3923931"/>
          <a:ext cx="1733935" cy="332501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3505039" y="3923931"/>
        <a:ext cx="1733935" cy="332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8D42B-55C2-4801-BB3D-D8AE54D72366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3875E-0C19-4E4A-961B-F7FDBDCC3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0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B7D6-FBC1-43C1-A122-9CE9D4FB6172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955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6F77A-FEE6-4F78-8CF8-24AE141E208C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17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AAFDB-139B-431A-912E-B4DF11948FFB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67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D7787-C212-4F89-9F2A-8134996609A3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6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97FD-8781-4B40-BF8D-10039299DF00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732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3C5B9-CFF2-4E2A-86E4-EEB1D8D546ED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636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ABEF-1FFA-4846-BA9A-908E4B9D1E43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14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2035-2355-4815-9689-64CF41A9D3D4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090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2CA6D-5D10-4085-9FF7-591CA1DD90B8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859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B3E81-6299-4D08-9FA4-5B112D6A3BB9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6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tx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F123268-2CD5-47C9-BBB8-DCD754FBBA8C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528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chemeClr val="bg2">
              <a:lumMod val="60000"/>
              <a:lumOff val="40000"/>
              <a:alpha val="15000"/>
            </a:schemeClr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B84B78C-8E89-4C5E-BD72-ECEA1E64E0E4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38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03" r:id="rId1"/>
    <p:sldLayoutId id="2147484204" r:id="rId2"/>
    <p:sldLayoutId id="2147484205" r:id="rId3"/>
    <p:sldLayoutId id="2147484206" r:id="rId4"/>
    <p:sldLayoutId id="2147484207" r:id="rId5"/>
    <p:sldLayoutId id="2147484208" r:id="rId6"/>
    <p:sldLayoutId id="2147484209" r:id="rId7"/>
    <p:sldLayoutId id="2147484210" r:id="rId8"/>
    <p:sldLayoutId id="2147484211" r:id="rId9"/>
    <p:sldLayoutId id="2147484212" r:id="rId10"/>
    <p:sldLayoutId id="2147484213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challenges-in-representation-learning-facial-expression-recognition-challenge/overview" TargetMode="External"/><Relationship Id="rId7" Type="http://schemas.openxmlformats.org/officeDocument/2006/relationships/hyperlink" Target="https://arxiv.org/pdf/1704.04861.pdf" TargetMode="External"/><Relationship Id="rId2" Type="http://schemas.openxmlformats.org/officeDocument/2006/relationships/hyperlink" Target="https://arxiv.org/pdf/1710.07557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arriaga/face_classification/tree/b861d21b0e76ca5514cdeb5b56a689b7318584f4" TargetMode="External"/><Relationship Id="rId5" Type="http://schemas.openxmlformats.org/officeDocument/2006/relationships/hyperlink" Target="https://docs.opencv.org/3.4/db/d28/tutorial_cascade_classifier.html" TargetMode="External"/><Relationship Id="rId4" Type="http://schemas.openxmlformats.org/officeDocument/2006/relationships/hyperlink" Target="https://data.vision.ee.ethz.ch/cvl/rrothe/imdb-wiki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86FEE-09A7-56AB-B092-DF621A7BC3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</p:spPr>
        <p:txBody>
          <a:bodyPr/>
          <a:lstStyle/>
          <a:p>
            <a:r>
              <a:rPr lang="en-US" dirty="0"/>
              <a:t>Real-time Emotion and gender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D19C9B-17E5-194C-8F70-89C894E14F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Ayman </a:t>
            </a:r>
            <a:r>
              <a:rPr lang="en-US" dirty="0" err="1"/>
              <a:t>Fahsi</a:t>
            </a:r>
            <a:r>
              <a:rPr lang="en-US" dirty="0"/>
              <a:t>: A20440820</a:t>
            </a:r>
          </a:p>
          <a:p>
            <a:r>
              <a:rPr lang="en-US" dirty="0"/>
              <a:t>Mouhammad </a:t>
            </a:r>
            <a:r>
              <a:rPr lang="en-US" dirty="0" err="1"/>
              <a:t>Bazzi</a:t>
            </a:r>
            <a:r>
              <a:rPr lang="en-US" dirty="0"/>
              <a:t>: A20522180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C020-2A10-4DE4-98D4-C510A25B2160}"/>
              </a:ext>
            </a:extLst>
          </p:cNvPr>
          <p:cNvSpPr txBox="1"/>
          <p:nvPr/>
        </p:nvSpPr>
        <p:spPr>
          <a:xfrm>
            <a:off x="0" y="0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11-22-2022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D30C33-C550-4E85-A6D8-B0EEADC41C89}"/>
              </a:ext>
            </a:extLst>
          </p:cNvPr>
          <p:cNvSpPr txBox="1"/>
          <p:nvPr/>
        </p:nvSpPr>
        <p:spPr>
          <a:xfrm>
            <a:off x="10369118" y="6488668"/>
            <a:ext cx="1822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CS577 - Fall 2022</a:t>
            </a:r>
          </a:p>
        </p:txBody>
      </p:sp>
    </p:spTree>
    <p:extLst>
      <p:ext uri="{BB962C8B-B14F-4D97-AF65-F5344CB8AC3E}">
        <p14:creationId xmlns:p14="http://schemas.microsoft.com/office/powerpoint/2010/main" val="384063510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EA271-C63B-13E3-3472-3E3CE901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101" y="436784"/>
            <a:ext cx="7729728" cy="1188720"/>
          </a:xfrm>
        </p:spPr>
        <p:txBody>
          <a:bodyPr/>
          <a:lstStyle/>
          <a:p>
            <a:r>
              <a:rPr lang="en-US" dirty="0"/>
              <a:t>Results &amp; DISCUSSION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5AF09-DE4F-4587-A792-ADDE0B02FDA2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Content Placeholder 6" descr="C:\Users\CYTech Student\AppData\Local\Microsoft\Windows\INetCache\Content.MSO\406D0743.tmp">
            <a:extLst>
              <a:ext uri="{FF2B5EF4-FFF2-40B4-BE49-F238E27FC236}">
                <a16:creationId xmlns:a16="http://schemas.microsoft.com/office/drawing/2014/main" id="{0CFFA8DF-AAE7-4F70-B388-44D01D4DB6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99" y="2077766"/>
            <a:ext cx="6481514" cy="2302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99FD97-BB28-4782-9C70-C467984173AB}"/>
              </a:ext>
            </a:extLst>
          </p:cNvPr>
          <p:cNvSpPr txBox="1"/>
          <p:nvPr/>
        </p:nvSpPr>
        <p:spPr>
          <a:xfrm>
            <a:off x="2540498" y="4868148"/>
            <a:ext cx="2299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Best Model: 77.08%</a:t>
            </a:r>
          </a:p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(Paper: 95%)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9F902D-5269-4AE8-80DE-4DB893BAC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791" y="2947386"/>
            <a:ext cx="4356032" cy="3294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2FDE45-DD4C-483B-8A2D-7DFB86E82A2E}"/>
              </a:ext>
            </a:extLst>
          </p:cNvPr>
          <p:cNvSpPr txBox="1"/>
          <p:nvPr/>
        </p:nvSpPr>
        <p:spPr>
          <a:xfrm>
            <a:off x="-17757" y="-35512"/>
            <a:ext cx="1979721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Gender Classification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7063400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EA271-C63B-13E3-3472-3E3CE901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49438"/>
            <a:ext cx="7729728" cy="1188720"/>
          </a:xfrm>
        </p:spPr>
        <p:txBody>
          <a:bodyPr/>
          <a:lstStyle/>
          <a:p>
            <a:r>
              <a:rPr lang="en-US" dirty="0"/>
              <a:t>Results &amp; DISCUSSION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5AF09-DE4F-4587-A792-ADDE0B02FDA2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634022-F694-4F46-9D9B-3B6056552B4A}"/>
              </a:ext>
            </a:extLst>
          </p:cNvPr>
          <p:cNvSpPr txBox="1"/>
          <p:nvPr/>
        </p:nvSpPr>
        <p:spPr>
          <a:xfrm>
            <a:off x="-8878" y="-17756"/>
            <a:ext cx="1704514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Pipeline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64EAAA-26F8-4FF9-80EE-D9436C0AD248}"/>
              </a:ext>
            </a:extLst>
          </p:cNvPr>
          <p:cNvSpPr txBox="1"/>
          <p:nvPr/>
        </p:nvSpPr>
        <p:spPr>
          <a:xfrm>
            <a:off x="2985703" y="2435233"/>
            <a:ext cx="2237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BASIC MODEL</a:t>
            </a:r>
          </a:p>
          <a:p>
            <a:pPr algn="ctr"/>
            <a:r>
              <a:rPr lang="en-US" dirty="0"/>
              <a:t>30ms per prediction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DF5D8D-1473-44D4-9AEF-8A98A72C3560}"/>
              </a:ext>
            </a:extLst>
          </p:cNvPr>
          <p:cNvSpPr txBox="1"/>
          <p:nvPr/>
        </p:nvSpPr>
        <p:spPr>
          <a:xfrm>
            <a:off x="6794294" y="2435233"/>
            <a:ext cx="2237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RESIDUAL MODEL</a:t>
            </a:r>
          </a:p>
          <a:p>
            <a:pPr algn="ctr"/>
            <a:r>
              <a:rPr lang="en-US" dirty="0"/>
              <a:t>20ms per prediction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57A8CC2-39BE-4BCD-9255-0031614C332D}"/>
              </a:ext>
            </a:extLst>
          </p:cNvPr>
          <p:cNvCxnSpPr>
            <a:cxnSpLocks/>
          </p:cNvCxnSpPr>
          <p:nvPr/>
        </p:nvCxnSpPr>
        <p:spPr>
          <a:xfrm>
            <a:off x="4169083" y="3148023"/>
            <a:ext cx="882311" cy="28368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294F71-42A2-4B7F-92E3-2C9C271580A2}"/>
              </a:ext>
            </a:extLst>
          </p:cNvPr>
          <p:cNvCxnSpPr>
            <a:cxnSpLocks/>
          </p:cNvCxnSpPr>
          <p:nvPr/>
        </p:nvCxnSpPr>
        <p:spPr>
          <a:xfrm flipH="1">
            <a:off x="7066624" y="3124235"/>
            <a:ext cx="710215" cy="369042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395976E-C9C9-46FC-8049-9B68C459E4BE}"/>
              </a:ext>
            </a:extLst>
          </p:cNvPr>
          <p:cNvSpPr txBox="1"/>
          <p:nvPr/>
        </p:nvSpPr>
        <p:spPr>
          <a:xfrm>
            <a:off x="5163845" y="3392343"/>
            <a:ext cx="179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Speedup of 1.5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555E4EA-4A10-467C-AE34-FABA11896A68}"/>
              </a:ext>
            </a:extLst>
          </p:cNvPr>
          <p:cNvCxnSpPr/>
          <p:nvPr/>
        </p:nvCxnSpPr>
        <p:spPr>
          <a:xfrm>
            <a:off x="3108664" y="4003830"/>
            <a:ext cx="597467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20B9CFBE-E4B3-49D3-9612-058E45394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400" y="4265084"/>
            <a:ext cx="2480441" cy="246458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84A1B2E-4B73-4119-82FA-750A09A8E7E6}"/>
              </a:ext>
            </a:extLst>
          </p:cNvPr>
          <p:cNvSpPr txBox="1"/>
          <p:nvPr/>
        </p:nvSpPr>
        <p:spPr>
          <a:xfrm>
            <a:off x="3370017" y="5035710"/>
            <a:ext cx="2480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10% increase of the detection box leads to better results</a:t>
            </a:r>
          </a:p>
        </p:txBody>
      </p:sp>
    </p:spTree>
    <p:extLst>
      <p:ext uri="{BB962C8B-B14F-4D97-AF65-F5344CB8AC3E}">
        <p14:creationId xmlns:p14="http://schemas.microsoft.com/office/powerpoint/2010/main" val="171840612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C0665-4897-3348-851E-31694137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real_time_classification_demo">
            <a:hlinkClick r:id="" action="ppaction://media"/>
            <a:extLst>
              <a:ext uri="{FF2B5EF4-FFF2-40B4-BE49-F238E27FC236}">
                <a16:creationId xmlns:a16="http://schemas.microsoft.com/office/drawing/2014/main" id="{DD657EF7-C99C-41CC-BB41-30301DEE7C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4298" y="2728549"/>
            <a:ext cx="6483404" cy="3646681"/>
          </a:xfrm>
        </p:spPr>
      </p:pic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4ABA69C4-7C81-4E19-AC08-0BEC3431243B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540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A5469-1F63-FAF2-7D3F-86CBA1205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C83C-01A7-2BC8-3640-E5707CC92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73557"/>
            <a:ext cx="7729728" cy="271519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b="1" dirty="0"/>
              <a:t>[1]</a:t>
            </a:r>
            <a:r>
              <a:rPr lang="en-US" dirty="0"/>
              <a:t> Octavio Arriaga, Paul G. </a:t>
            </a:r>
            <a:r>
              <a:rPr lang="en-US" dirty="0" err="1"/>
              <a:t>Plöger</a:t>
            </a:r>
            <a:r>
              <a:rPr lang="en-US" dirty="0"/>
              <a:t>, and Matias </a:t>
            </a:r>
            <a:r>
              <a:rPr lang="en-US" dirty="0" err="1"/>
              <a:t>Valdenegro</a:t>
            </a:r>
            <a:r>
              <a:rPr lang="en-US" dirty="0"/>
              <a:t>. Real-time Convolutional Neural Networks for Emotion and Gender Classification. Cornell University, </a:t>
            </a:r>
            <a:r>
              <a:rPr lang="en-US" u="sng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https://arxiv.org/pdf/1710.07557.pdf</a:t>
            </a:r>
            <a:r>
              <a:rPr lang="en-US" dirty="0"/>
              <a:t>, 2017.</a:t>
            </a:r>
          </a:p>
          <a:p>
            <a:pPr marL="0" indent="0" algn="just">
              <a:buNone/>
            </a:pPr>
            <a:r>
              <a:rPr lang="en-US" b="1" dirty="0"/>
              <a:t>[2]</a:t>
            </a:r>
            <a:r>
              <a:rPr lang="en-US" dirty="0"/>
              <a:t> Challenges in Representation Learning: Facial Expression Recognition Challenge. Kaggle, </a:t>
            </a:r>
            <a:r>
              <a:rPr lang="en-US" u="sng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https://www.kaggle.com/competitions/challenges-in-representation-learning-facial-expression-recognition-challenge/overview</a:t>
            </a:r>
            <a:r>
              <a:rPr lang="en-US" dirty="0"/>
              <a:t>, 2013.</a:t>
            </a:r>
          </a:p>
          <a:p>
            <a:pPr marL="0" indent="0" algn="just">
              <a:buNone/>
            </a:pPr>
            <a:r>
              <a:rPr lang="en-US" b="1" dirty="0"/>
              <a:t>[3]</a:t>
            </a:r>
            <a:r>
              <a:rPr lang="en-US" dirty="0"/>
              <a:t> Rasmus </a:t>
            </a:r>
            <a:r>
              <a:rPr lang="en-US" dirty="0" err="1"/>
              <a:t>Rothe</a:t>
            </a:r>
            <a:r>
              <a:rPr lang="en-US" dirty="0"/>
              <a:t>, Radu </a:t>
            </a:r>
            <a:r>
              <a:rPr lang="en-US" dirty="0" err="1"/>
              <a:t>Timofte</a:t>
            </a:r>
            <a:r>
              <a:rPr lang="en-US" dirty="0"/>
              <a:t>, Luc Van </a:t>
            </a:r>
            <a:r>
              <a:rPr lang="en-US" dirty="0" err="1"/>
              <a:t>Gool</a:t>
            </a:r>
            <a:r>
              <a:rPr lang="en-US" dirty="0"/>
              <a:t>. DEX: Deep </a:t>
            </a:r>
            <a:r>
              <a:rPr lang="en-US" dirty="0" err="1"/>
              <a:t>EXpectation</a:t>
            </a:r>
            <a:r>
              <a:rPr lang="en-US" dirty="0"/>
              <a:t> of apparent age from a single image.     International Conference on Computer Vision (ICCV), </a:t>
            </a:r>
            <a:r>
              <a:rPr lang="en-US" u="sng" dirty="0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https://data.vision.ee.ethz.ch/cvl/rrothe/imdb-wiki/</a:t>
            </a:r>
            <a:r>
              <a:rPr lang="en-US" u="sng" dirty="0">
                <a:solidFill>
                  <a:schemeClr val="accent4"/>
                </a:solidFill>
              </a:rPr>
              <a:t>,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2015.</a:t>
            </a:r>
          </a:p>
          <a:p>
            <a:pPr marL="0" indent="0" algn="just">
              <a:buNone/>
            </a:pPr>
            <a:r>
              <a:rPr lang="en-US" b="1" dirty="0"/>
              <a:t>[4]</a:t>
            </a:r>
            <a:r>
              <a:rPr lang="en-US" dirty="0"/>
              <a:t> OpenCV, Cascade Classifier. </a:t>
            </a:r>
            <a:r>
              <a:rPr lang="en-US" u="sng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https://docs.opencv.org/3.4/db/d28/tutorial_cascade_classifier.html</a:t>
            </a:r>
            <a:r>
              <a:rPr lang="en-US" dirty="0"/>
              <a:t>.</a:t>
            </a:r>
          </a:p>
          <a:p>
            <a:pPr marL="0" indent="0" algn="just">
              <a:buNone/>
            </a:pPr>
            <a:r>
              <a:rPr lang="en-US" b="1" dirty="0"/>
              <a:t>[5]</a:t>
            </a:r>
            <a:r>
              <a:rPr lang="en-US" dirty="0"/>
              <a:t> Octavio Arriaga, Paul G. </a:t>
            </a:r>
            <a:r>
              <a:rPr lang="en-US" dirty="0" err="1"/>
              <a:t>Plöger</a:t>
            </a:r>
            <a:r>
              <a:rPr lang="en-US" dirty="0"/>
              <a:t>, and Matias </a:t>
            </a:r>
            <a:r>
              <a:rPr lang="en-US" dirty="0" err="1"/>
              <a:t>Valdenegro</a:t>
            </a:r>
            <a:r>
              <a:rPr lang="en-US" dirty="0"/>
              <a:t>, GitHub Face Classification Repository. GitHub, </a:t>
            </a:r>
            <a:r>
              <a:rPr lang="en-US" u="sng" dirty="0">
                <a:solidFill>
                  <a:schemeClr val="accent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https://github.com/oarriaga/face_classification/tree/b861d21b0e76ca5514cdeb5b56a689b7318584f4</a:t>
            </a:r>
            <a:r>
              <a:rPr lang="en-US" dirty="0"/>
              <a:t>, 2017.</a:t>
            </a:r>
          </a:p>
          <a:p>
            <a:pPr marL="0" indent="0" algn="just">
              <a:buNone/>
            </a:pPr>
            <a:r>
              <a:rPr lang="en-US" b="1" dirty="0"/>
              <a:t>[6]</a:t>
            </a:r>
            <a:r>
              <a:rPr lang="en-US" dirty="0"/>
              <a:t> Andrew G. Howard et al. </a:t>
            </a:r>
            <a:r>
              <a:rPr lang="en-US" dirty="0" err="1"/>
              <a:t>Mobilenets</a:t>
            </a:r>
            <a:r>
              <a:rPr lang="en-US" dirty="0"/>
              <a:t>: Efficient convolutional neural networks for mobile vision applications. </a:t>
            </a:r>
            <a:r>
              <a:rPr lang="en-US" dirty="0" err="1"/>
              <a:t>CoRR</a:t>
            </a:r>
            <a:r>
              <a:rPr lang="en-US" dirty="0"/>
              <a:t>, abs/1704.04861, </a:t>
            </a:r>
            <a:r>
              <a:rPr lang="en-US" u="sng" dirty="0">
                <a:solidFill>
                  <a:schemeClr val="accent4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https://arxiv.org/pdf/1704.04861.pdf</a:t>
            </a:r>
            <a:r>
              <a:rPr lang="en-US" dirty="0"/>
              <a:t>, 2017.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C878ACD7-C7D1-4A9E-933C-B5F2AC74CA83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7484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827AE-2DE1-4B73-A309-6C350C8C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</a:t>
            </a: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A961E638-903C-4251-852A-0A56028A526F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7709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8FF4-E0EA-9623-EE99-A9F698952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BFDA7-A8F5-CDEC-C084-5727A6F12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833553"/>
            <a:ext cx="7729727" cy="2768458"/>
          </a:xfrm>
        </p:spPr>
        <p:txBody>
          <a:bodyPr>
            <a:normAutofit/>
          </a:bodyPr>
          <a:lstStyle/>
          <a:p>
            <a:pPr marL="228600" lvl="1" indent="0" algn="ctr">
              <a:buNone/>
            </a:pPr>
            <a:r>
              <a:rPr lang="en-US" sz="1800" b="1" dirty="0">
                <a:solidFill>
                  <a:schemeClr val="tx1"/>
                </a:solidFill>
              </a:rPr>
              <a:t>The goal of this project is to produce two models that can be applied to a </a:t>
            </a:r>
            <a:r>
              <a:rPr lang="en-US" sz="1800" b="1" dirty="0">
                <a:solidFill>
                  <a:schemeClr val="accent2"/>
                </a:solidFill>
              </a:rPr>
              <a:t>real-time classification </a:t>
            </a:r>
            <a:r>
              <a:rPr lang="en-US" sz="1800" b="1" dirty="0">
                <a:solidFill>
                  <a:schemeClr val="tx1"/>
                </a:solidFill>
              </a:rPr>
              <a:t>pipeline</a:t>
            </a:r>
          </a:p>
          <a:p>
            <a:pPr marL="228600" lvl="1" indent="0" algn="ctr">
              <a:buNone/>
            </a:pP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28600" lvl="1" indent="0" algn="ctr">
              <a:buNone/>
            </a:pPr>
            <a:r>
              <a:rPr lang="en-US" sz="1800" dirty="0">
                <a:solidFill>
                  <a:schemeClr val="tx1"/>
                </a:solidFill>
              </a:rPr>
              <a:t>The two models are a </a:t>
            </a:r>
            <a:r>
              <a:rPr lang="en-US" sz="1800" dirty="0">
                <a:solidFill>
                  <a:schemeClr val="accent2"/>
                </a:solidFill>
              </a:rPr>
              <a:t>GENDER</a:t>
            </a:r>
            <a:r>
              <a:rPr lang="en-US" sz="1800" dirty="0">
                <a:solidFill>
                  <a:schemeClr val="tx1"/>
                </a:solidFill>
              </a:rPr>
              <a:t> and an </a:t>
            </a:r>
            <a:r>
              <a:rPr lang="en-US" sz="1800" dirty="0">
                <a:solidFill>
                  <a:schemeClr val="accent2"/>
                </a:solidFill>
              </a:rPr>
              <a:t>EMOTION</a:t>
            </a:r>
            <a:r>
              <a:rPr lang="en-US" sz="1800" dirty="0">
                <a:solidFill>
                  <a:schemeClr val="tx1"/>
                </a:solidFill>
              </a:rPr>
              <a:t> classifier</a:t>
            </a:r>
          </a:p>
          <a:p>
            <a:pPr marL="228600" lvl="1" indent="0" algn="ctr">
              <a:buNone/>
            </a:pPr>
            <a:endParaRPr lang="en-US" sz="1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28600" lvl="1" indent="0" algn="ctr">
              <a:buNone/>
            </a:pPr>
            <a:r>
              <a:rPr lang="en-US" sz="1800" dirty="0">
                <a:solidFill>
                  <a:schemeClr val="tx1"/>
                </a:solidFill>
              </a:rPr>
              <a:t>We want </a:t>
            </a:r>
            <a:r>
              <a:rPr lang="en-US" sz="1800" dirty="0">
                <a:solidFill>
                  <a:schemeClr val="accent2"/>
                </a:solidFill>
              </a:rPr>
              <a:t>low computation costs </a:t>
            </a:r>
            <a:r>
              <a:rPr lang="en-US" sz="1800" dirty="0">
                <a:solidFill>
                  <a:schemeClr val="tx1"/>
                </a:solidFill>
              </a:rPr>
              <a:t>and a </a:t>
            </a:r>
            <a:r>
              <a:rPr lang="en-US" sz="1800" dirty="0">
                <a:solidFill>
                  <a:schemeClr val="accent2"/>
                </a:solidFill>
              </a:rPr>
              <a:t>high classification accuracy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8DA05-55C3-4F28-A535-BC9DCEED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0728" y="35512"/>
            <a:ext cx="365760" cy="365760"/>
          </a:xfrm>
        </p:spPr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374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719C-F07E-42D7-B9FF-864CDF96D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9685"/>
            <a:ext cx="7729728" cy="118872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F76839-298D-414F-8542-5C2372413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0728" y="35512"/>
            <a:ext cx="365760" cy="365760"/>
          </a:xfrm>
        </p:spPr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1E2A5-8D2C-42FB-945A-58DBDB21E203}"/>
              </a:ext>
            </a:extLst>
          </p:cNvPr>
          <p:cNvSpPr txBox="1"/>
          <p:nvPr/>
        </p:nvSpPr>
        <p:spPr>
          <a:xfrm>
            <a:off x="-8879" y="-8878"/>
            <a:ext cx="1012055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Sets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C6ED24-2B88-4A50-A8FA-91BF912A0A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1" y="2047872"/>
            <a:ext cx="4271771" cy="310198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GENDER CLASSIFIER</a:t>
            </a:r>
          </a:p>
          <a:p>
            <a:pPr marL="0" indent="0" algn="ctr">
              <a:buNone/>
            </a:pPr>
            <a:r>
              <a:rPr lang="en-US" dirty="0"/>
              <a:t>IMDB Faces Data Set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-</a:t>
            </a:r>
          </a:p>
          <a:p>
            <a:pPr marL="0" indent="0" algn="ctr">
              <a:buNone/>
            </a:pPr>
            <a:r>
              <a:rPr lang="en-US" dirty="0"/>
              <a:t>460,723 color images</a:t>
            </a:r>
          </a:p>
          <a:p>
            <a:pPr marL="0" indent="0" algn="ctr">
              <a:buNone/>
            </a:pPr>
            <a:r>
              <a:rPr lang="en-US" dirty="0"/>
              <a:t>{“Woman”,  “Man”,   Ø}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8D001A3-8242-453B-BFE7-6D46E44114E6}"/>
              </a:ext>
            </a:extLst>
          </p:cNvPr>
          <p:cNvSpPr txBox="1">
            <a:spLocks/>
          </p:cNvSpPr>
          <p:nvPr/>
        </p:nvSpPr>
        <p:spPr>
          <a:xfrm>
            <a:off x="6382709" y="2030116"/>
            <a:ext cx="4270247" cy="310198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EMOTIONS CLASSIFIER</a:t>
            </a:r>
          </a:p>
          <a:p>
            <a:pPr marL="0" indent="0" algn="ctr">
              <a:buNone/>
            </a:pPr>
            <a:r>
              <a:rPr lang="en-US" dirty="0"/>
              <a:t>FER-2013 Data Set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-</a:t>
            </a:r>
          </a:p>
          <a:p>
            <a:pPr marL="0" indent="0" algn="ctr">
              <a:buNone/>
            </a:pPr>
            <a:r>
              <a:rPr lang="en-US" dirty="0"/>
              <a:t>28,709 gray-scale images</a:t>
            </a:r>
          </a:p>
          <a:p>
            <a:pPr marL="0" indent="0" algn="ctr">
              <a:buNone/>
            </a:pPr>
            <a:r>
              <a:rPr lang="en-US" dirty="0"/>
              <a:t>{“Angry”, “Disgust”, “Fear”, “Happy”, “Sad”, “Surprise”, “Neutral”}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2D9575-8529-48D9-AF21-1A2DBB148701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6799317" y="4385569"/>
            <a:ext cx="3503899" cy="2338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138BA0-6480-4C8E-82E8-E00B5EB50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044" y="4747243"/>
            <a:ext cx="4370113" cy="14641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87221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FF3D3-AC76-4140-48B8-8BE6F5AC7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665" y="1016305"/>
            <a:ext cx="5098058" cy="833974"/>
          </a:xfrm>
        </p:spPr>
        <p:txBody>
          <a:bodyPr>
            <a:normAutofit/>
          </a:bodyPr>
          <a:lstStyle/>
          <a:p>
            <a:r>
              <a:rPr lang="en-US" dirty="0"/>
              <a:t>Proposed solution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D26E01-D02C-D4C1-B53A-78D60D3B1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792" y="982137"/>
            <a:ext cx="3692715" cy="5090190"/>
          </a:xfrm>
          <a:prstGeom prst="rect">
            <a:avLst/>
          </a:prstGeom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B4BA0-5CFD-4366-A987-0E3A241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3944" y="35512"/>
            <a:ext cx="365760" cy="365760"/>
          </a:xfrm>
        </p:spPr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E538B4-7B06-4DBA-B512-4A0911E180D9}"/>
              </a:ext>
            </a:extLst>
          </p:cNvPr>
          <p:cNvSpPr txBox="1"/>
          <p:nvPr/>
        </p:nvSpPr>
        <p:spPr>
          <a:xfrm>
            <a:off x="1" y="-38999"/>
            <a:ext cx="1944210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 Architectures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35970-D739-49E2-92BD-329D919A6C33}"/>
              </a:ext>
            </a:extLst>
          </p:cNvPr>
          <p:cNvSpPr txBox="1"/>
          <p:nvPr/>
        </p:nvSpPr>
        <p:spPr>
          <a:xfrm>
            <a:off x="1446501" y="3940216"/>
            <a:ext cx="2459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Basic Model</a:t>
            </a:r>
          </a:p>
          <a:p>
            <a:r>
              <a:rPr lang="en-US" dirty="0"/>
              <a:t>Model that will be used as a reference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86CAF-7EE8-4590-A7A5-43D823B2F771}"/>
              </a:ext>
            </a:extLst>
          </p:cNvPr>
          <p:cNvSpPr txBox="1"/>
          <p:nvPr/>
        </p:nvSpPr>
        <p:spPr>
          <a:xfrm>
            <a:off x="4571277" y="3929869"/>
            <a:ext cx="28238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Residual Model</a:t>
            </a:r>
          </a:p>
          <a:p>
            <a:pPr algn="just"/>
            <a:r>
              <a:rPr lang="en-US" dirty="0"/>
              <a:t>Fewer parameters </a:t>
            </a:r>
          </a:p>
          <a:p>
            <a:pPr algn="just"/>
            <a:r>
              <a:rPr lang="en-US" dirty="0"/>
              <a:t>No Fully Connected Layers</a:t>
            </a:r>
          </a:p>
          <a:p>
            <a:pPr algn="just"/>
            <a:r>
              <a:rPr lang="en-US" dirty="0"/>
              <a:t>Separable Convolutions</a:t>
            </a:r>
          </a:p>
          <a:p>
            <a:pPr algn="just"/>
            <a:r>
              <a:rPr lang="en-US" dirty="0"/>
              <a:t>Residual Modules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8B737C-3405-463D-83EA-65F86D53A4AA}"/>
              </a:ext>
            </a:extLst>
          </p:cNvPr>
          <p:cNvSpPr txBox="1"/>
          <p:nvPr/>
        </p:nvSpPr>
        <p:spPr>
          <a:xfrm>
            <a:off x="3393148" y="2460548"/>
            <a:ext cx="1313895" cy="384721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MODELS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9CC65C-E45F-46EC-A3AD-BA11D0CD066A}"/>
              </a:ext>
            </a:extLst>
          </p:cNvPr>
          <p:cNvCxnSpPr>
            <a:cxnSpLocks/>
          </p:cNvCxnSpPr>
          <p:nvPr/>
        </p:nvCxnSpPr>
        <p:spPr>
          <a:xfrm>
            <a:off x="4574650" y="2960615"/>
            <a:ext cx="743074" cy="71474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C60B5D6-5884-48DD-B979-F3B6A483595B}"/>
              </a:ext>
            </a:extLst>
          </p:cNvPr>
          <p:cNvCxnSpPr>
            <a:cxnSpLocks/>
          </p:cNvCxnSpPr>
          <p:nvPr/>
        </p:nvCxnSpPr>
        <p:spPr>
          <a:xfrm flipH="1">
            <a:off x="2676059" y="2960615"/>
            <a:ext cx="872522" cy="71474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099DA58-0856-4F57-8EA3-DF5C2B85BB9E}"/>
              </a:ext>
            </a:extLst>
          </p:cNvPr>
          <p:cNvSpPr txBox="1"/>
          <p:nvPr/>
        </p:nvSpPr>
        <p:spPr>
          <a:xfrm>
            <a:off x="7944791" y="6143348"/>
            <a:ext cx="36927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Residual Model description [1]</a:t>
            </a:r>
          </a:p>
        </p:txBody>
      </p:sp>
    </p:spTree>
    <p:extLst>
      <p:ext uri="{BB962C8B-B14F-4D97-AF65-F5344CB8AC3E}">
        <p14:creationId xmlns:p14="http://schemas.microsoft.com/office/powerpoint/2010/main" val="213041697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B4BA0-5CFD-4366-A987-0E3A241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3944" y="35512"/>
            <a:ext cx="365760" cy="365760"/>
          </a:xfrm>
        </p:spPr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E538B4-7B06-4DBA-B512-4A0911E180D9}"/>
              </a:ext>
            </a:extLst>
          </p:cNvPr>
          <p:cNvSpPr txBox="1"/>
          <p:nvPr/>
        </p:nvSpPr>
        <p:spPr>
          <a:xfrm>
            <a:off x="-17757" y="-17756"/>
            <a:ext cx="1669003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Real-time Pipeline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6A07C88-EDBF-4E24-B28A-DBB69E0AE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7669" y="387958"/>
            <a:ext cx="7729728" cy="118872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C265E7F-8D99-405A-93CE-97BB3584C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55055"/>
              </p:ext>
            </p:extLst>
          </p:nvPr>
        </p:nvGraphicFramePr>
        <p:xfrm>
          <a:off x="3209031" y="2148396"/>
          <a:ext cx="5773938" cy="4256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9E7EC1E-CAEA-4FCD-B139-F110FA088B4B}"/>
              </a:ext>
            </a:extLst>
          </p:cNvPr>
          <p:cNvSpPr txBox="1"/>
          <p:nvPr/>
        </p:nvSpPr>
        <p:spPr>
          <a:xfrm>
            <a:off x="5779363" y="2905201"/>
            <a:ext cx="161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OpenCV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3700E-8CE6-4FC8-AFD2-4C1BC1A60ED7}"/>
              </a:ext>
            </a:extLst>
          </p:cNvPr>
          <p:cNvSpPr txBox="1"/>
          <p:nvPr/>
        </p:nvSpPr>
        <p:spPr>
          <a:xfrm>
            <a:off x="5747674" y="4470554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OpenCV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5A3C23-ADCD-4987-A742-1895D6BBD783}"/>
              </a:ext>
            </a:extLst>
          </p:cNvPr>
          <p:cNvSpPr txBox="1"/>
          <p:nvPr/>
        </p:nvSpPr>
        <p:spPr>
          <a:xfrm>
            <a:off x="4328481" y="6062540"/>
            <a:ext cx="1450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A96C03-C69D-4693-AD97-5AB3BC955822}"/>
              </a:ext>
            </a:extLst>
          </p:cNvPr>
          <p:cNvSpPr txBox="1"/>
          <p:nvPr/>
        </p:nvSpPr>
        <p:spPr>
          <a:xfrm>
            <a:off x="6898813" y="6049224"/>
            <a:ext cx="1450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model</a:t>
            </a:r>
          </a:p>
        </p:txBody>
      </p:sp>
    </p:spTree>
    <p:extLst>
      <p:ext uri="{BB962C8B-B14F-4D97-AF65-F5344CB8AC3E}">
        <p14:creationId xmlns:p14="http://schemas.microsoft.com/office/powerpoint/2010/main" val="14833150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644DC-DF33-36C0-4BCA-884E6F093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9E662-F19B-7996-5E5B-3CFC4BAD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093" y="2629166"/>
            <a:ext cx="8939813" cy="364734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While preprocessing the IMBD dataset, we ran into </a:t>
            </a:r>
            <a:r>
              <a:rPr lang="en-US" dirty="0">
                <a:solidFill>
                  <a:schemeClr val="accent2"/>
                </a:solidFill>
              </a:rPr>
              <a:t>storage issues </a:t>
            </a:r>
            <a:r>
              <a:rPr lang="en-US" dirty="0"/>
              <a:t>and were unable to compile the model locally or through Google </a:t>
            </a:r>
            <a:r>
              <a:rPr lang="en-US" dirty="0" err="1"/>
              <a:t>Colab</a:t>
            </a:r>
            <a:endParaRPr lang="en-US" dirty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We decided to use a subset of the initial data set (less than 15%)</a:t>
            </a:r>
          </a:p>
          <a:p>
            <a:pPr marL="0" indent="0" algn="just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dirty="0">
                <a:sym typeface="Wingdings" panose="05000000000000000000" pitchFamily="2" charset="2"/>
              </a:rPr>
              <a:t>We also had issues with the </a:t>
            </a:r>
            <a:r>
              <a:rPr lang="en-US" dirty="0">
                <a:solidFill>
                  <a:schemeClr val="accent2"/>
                </a:solidFill>
                <a:sym typeface="Wingdings" panose="05000000000000000000" pitchFamily="2" charset="2"/>
              </a:rPr>
              <a:t>training time</a:t>
            </a:r>
          </a:p>
          <a:p>
            <a:pPr marL="0" indent="0" algn="just">
              <a:buNone/>
            </a:pPr>
            <a:r>
              <a:rPr lang="en-US" dirty="0">
                <a:sym typeface="Wingdings" panose="05000000000000000000" pitchFamily="2" charset="2"/>
              </a:rPr>
              <a:t>	 We decided to purchase more computation power (Google </a:t>
            </a:r>
            <a:r>
              <a:rPr lang="en-US" dirty="0" err="1">
                <a:sym typeface="Wingdings" panose="05000000000000000000" pitchFamily="2" charset="2"/>
              </a:rPr>
              <a:t>Colab</a:t>
            </a:r>
            <a:r>
              <a:rPr lang="en-US" dirty="0">
                <a:sym typeface="Wingdings" panose="05000000000000000000" pitchFamily="2" charset="2"/>
              </a:rPr>
              <a:t> Pro)</a:t>
            </a:r>
          </a:p>
          <a:p>
            <a:pPr marL="0" indent="0" algn="just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dirty="0">
                <a:sym typeface="Wingdings" panose="05000000000000000000" pitchFamily="2" charset="2"/>
              </a:rPr>
              <a:t>When we end the main program, </a:t>
            </a:r>
            <a:r>
              <a:rPr lang="en-US" dirty="0">
                <a:solidFill>
                  <a:schemeClr val="accent2"/>
                </a:solidFill>
                <a:sym typeface="Wingdings" panose="05000000000000000000" pitchFamily="2" charset="2"/>
              </a:rPr>
              <a:t>Python crash</a:t>
            </a:r>
          </a:p>
          <a:p>
            <a:pPr marL="0" indent="0" algn="just">
              <a:buNone/>
            </a:pPr>
            <a:r>
              <a:rPr lang="en-US" dirty="0">
                <a:sym typeface="Wingdings" panose="05000000000000000000" pitchFamily="2" charset="2"/>
              </a:rPr>
              <a:t>	 Not really solved (we use the task manager to force the termination of the task)</a:t>
            </a:r>
          </a:p>
          <a:p>
            <a:pPr marL="0" indent="0" algn="just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F5C53516-8F76-4C11-AD77-7683E724B5D5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7674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EA271-C63B-13E3-3472-3E3CE901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758837"/>
            <a:ext cx="7729728" cy="1188720"/>
          </a:xfrm>
        </p:spPr>
        <p:txBody>
          <a:bodyPr/>
          <a:lstStyle/>
          <a:p>
            <a:r>
              <a:rPr lang="en-US" dirty="0"/>
              <a:t>Results &amp; DISCUSSION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5AF09-DE4F-4587-A792-ADDE0B02FDA2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634022-F694-4F46-9D9B-3B6056552B4A}"/>
              </a:ext>
            </a:extLst>
          </p:cNvPr>
          <p:cNvSpPr txBox="1"/>
          <p:nvPr/>
        </p:nvSpPr>
        <p:spPr>
          <a:xfrm>
            <a:off x="-8878" y="-8878"/>
            <a:ext cx="2015232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Emotion Classification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B167135-C579-440A-A6D3-C369C6EA9A1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276" y="2580186"/>
            <a:ext cx="7263448" cy="11887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020720-8751-42FE-AE82-A431D1227F2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4290846" y="4199058"/>
            <a:ext cx="3610306" cy="2409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47725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EA271-C63B-13E3-3472-3E3CE901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82952"/>
            <a:ext cx="7729728" cy="1188720"/>
          </a:xfrm>
        </p:spPr>
        <p:txBody>
          <a:bodyPr/>
          <a:lstStyle/>
          <a:p>
            <a:r>
              <a:rPr lang="en-US" dirty="0"/>
              <a:t>Results &amp; DISCUSSION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5AF09-DE4F-4587-A792-ADDE0B02FDA2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13EB28E-C514-43AD-BD25-FC0E4B9D6A2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59" y="2305957"/>
            <a:ext cx="6715877" cy="22460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E05B10-D328-4E7B-B9BD-DDB30D0E5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763" y="3241287"/>
            <a:ext cx="3792202" cy="30337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F7903C-E4E0-4B0E-81A8-FCB7A2661559}"/>
              </a:ext>
            </a:extLst>
          </p:cNvPr>
          <p:cNvSpPr txBox="1"/>
          <p:nvPr/>
        </p:nvSpPr>
        <p:spPr>
          <a:xfrm>
            <a:off x="2762439" y="4868147"/>
            <a:ext cx="2299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Best Model: 60.86%</a:t>
            </a:r>
          </a:p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(Paper: 66%)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11C0A2-83AB-4301-863E-9206EEDE4072}"/>
              </a:ext>
            </a:extLst>
          </p:cNvPr>
          <p:cNvSpPr txBox="1"/>
          <p:nvPr/>
        </p:nvSpPr>
        <p:spPr>
          <a:xfrm>
            <a:off x="-17756" y="-26634"/>
            <a:ext cx="2015232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Emotion Classification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868347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EA271-C63B-13E3-3472-3E3CE901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69384"/>
            <a:ext cx="7729728" cy="1188720"/>
          </a:xfrm>
        </p:spPr>
        <p:txBody>
          <a:bodyPr/>
          <a:lstStyle/>
          <a:p>
            <a:r>
              <a:rPr lang="en-US" dirty="0"/>
              <a:t>Results &amp; DISCUSSION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832823-93ED-45A3-8D4B-98338C0F27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7947068"/>
              </p:ext>
            </p:extLst>
          </p:nvPr>
        </p:nvGraphicFramePr>
        <p:xfrm>
          <a:off x="1905740" y="2885243"/>
          <a:ext cx="8380520" cy="2352583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1676104">
                  <a:extLst>
                    <a:ext uri="{9D8B030D-6E8A-4147-A177-3AD203B41FA5}">
                      <a16:colId xmlns:a16="http://schemas.microsoft.com/office/drawing/2014/main" val="1864308101"/>
                    </a:ext>
                  </a:extLst>
                </a:gridCol>
                <a:gridCol w="1676104">
                  <a:extLst>
                    <a:ext uri="{9D8B030D-6E8A-4147-A177-3AD203B41FA5}">
                      <a16:colId xmlns:a16="http://schemas.microsoft.com/office/drawing/2014/main" val="1499587363"/>
                    </a:ext>
                  </a:extLst>
                </a:gridCol>
                <a:gridCol w="1676104">
                  <a:extLst>
                    <a:ext uri="{9D8B030D-6E8A-4147-A177-3AD203B41FA5}">
                      <a16:colId xmlns:a16="http://schemas.microsoft.com/office/drawing/2014/main" val="4113000030"/>
                    </a:ext>
                  </a:extLst>
                </a:gridCol>
                <a:gridCol w="1676104">
                  <a:extLst>
                    <a:ext uri="{9D8B030D-6E8A-4147-A177-3AD203B41FA5}">
                      <a16:colId xmlns:a16="http://schemas.microsoft.com/office/drawing/2014/main" val="1645823889"/>
                    </a:ext>
                  </a:extLst>
                </a:gridCol>
                <a:gridCol w="1676104">
                  <a:extLst>
                    <a:ext uri="{9D8B030D-6E8A-4147-A177-3AD203B41FA5}">
                      <a16:colId xmlns:a16="http://schemas.microsoft.com/office/drawing/2014/main" val="433734325"/>
                    </a:ext>
                  </a:extLst>
                </a:gridCol>
              </a:tblGrid>
              <a:tr h="7974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ID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Images Number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Percentage of Men labels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Ideal Epoch before overfit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Accuracy on the test set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9808859"/>
                  </a:ext>
                </a:extLst>
              </a:tr>
              <a:tr h="3887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12,716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59.71%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69.56%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2879180"/>
                  </a:ext>
                </a:extLst>
              </a:tr>
              <a:tr h="3887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16,169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58.37%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70.91%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8657008"/>
                  </a:ext>
                </a:extLst>
              </a:tr>
              <a:tr h="3887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30,977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57.76%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65.14%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307832"/>
                  </a:ext>
                </a:extLst>
              </a:tr>
              <a:tr h="3887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49,992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64.06%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9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75.94%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7502583"/>
                  </a:ext>
                </a:extLst>
              </a:tr>
            </a:tbl>
          </a:graphicData>
        </a:graphic>
      </p:graphicFrame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085AF09-DE4F-4587-A792-ADDE0B02FDA2}"/>
              </a:ext>
            </a:extLst>
          </p:cNvPr>
          <p:cNvSpPr txBox="1">
            <a:spLocks/>
          </p:cNvSpPr>
          <p:nvPr/>
        </p:nvSpPr>
        <p:spPr>
          <a:xfrm>
            <a:off x="11793944" y="35512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634022-F694-4F46-9D9B-3B6056552B4A}"/>
              </a:ext>
            </a:extLst>
          </p:cNvPr>
          <p:cNvSpPr txBox="1"/>
          <p:nvPr/>
        </p:nvSpPr>
        <p:spPr>
          <a:xfrm>
            <a:off x="-8879" y="-17756"/>
            <a:ext cx="1979721" cy="3385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Gender Classification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566333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635D4D"/>
      </a:dk2>
      <a:lt2>
        <a:srgbClr val="D8D6BA"/>
      </a:lt2>
      <a:accent1>
        <a:srgbClr val="9CBEBD"/>
      </a:accent1>
      <a:accent2>
        <a:srgbClr val="D2CB6C"/>
      </a:accent2>
      <a:accent3>
        <a:srgbClr val="9D9A93"/>
      </a:accent3>
      <a:accent4>
        <a:srgbClr val="C89F5D"/>
      </a:accent4>
      <a:accent5>
        <a:srgbClr val="A9A57C"/>
      </a:accent5>
      <a:accent6>
        <a:srgbClr val="95A39D"/>
      </a:accent6>
      <a:hlink>
        <a:srgbClr val="D25814"/>
      </a:hlink>
      <a:folHlink>
        <a:srgbClr val="849A0A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0BDC4BB7-8AF9-46FD-8C32-AB93AC9C41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1705</TotalTime>
  <Words>633</Words>
  <Application>Microsoft Office PowerPoint</Application>
  <PresentationFormat>Widescreen</PresentationFormat>
  <Paragraphs>122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Parcel</vt:lpstr>
      <vt:lpstr>Real-time Emotion and gender classification</vt:lpstr>
      <vt:lpstr>Problem statement</vt:lpstr>
      <vt:lpstr>Proposed solution</vt:lpstr>
      <vt:lpstr>Proposed solution</vt:lpstr>
      <vt:lpstr>PROPOSED SOLUTION</vt:lpstr>
      <vt:lpstr>Implementation DETAILS</vt:lpstr>
      <vt:lpstr>Results &amp; DISCUSSION</vt:lpstr>
      <vt:lpstr>Results &amp; DISCUSSION</vt:lpstr>
      <vt:lpstr>Results &amp; DISCUSSION</vt:lpstr>
      <vt:lpstr>Results &amp; DISCUSSION</vt:lpstr>
      <vt:lpstr>Results &amp; DISCUSSION</vt:lpstr>
      <vt:lpstr>Demonstration</vt:lpstr>
      <vt:lpstr>References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Emotion and gender classification</dc:title>
  <dc:creator>ayman fahsi</dc:creator>
  <cp:lastModifiedBy>ayman fahsi</cp:lastModifiedBy>
  <cp:revision>38</cp:revision>
  <dcterms:created xsi:type="dcterms:W3CDTF">2022-11-14T06:43:57Z</dcterms:created>
  <dcterms:modified xsi:type="dcterms:W3CDTF">2022-11-22T23:39:15Z</dcterms:modified>
</cp:coreProperties>
</file>

<file path=docProps/thumbnail.jpeg>
</file>